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4C78D6-192E-4772-B86C-F355F512081A}" type="datetimeFigureOut">
              <a:rPr lang="tr-TR" smtClean="0"/>
              <a:pPr/>
              <a:t>15.11.2016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D12AFB-AE3A-47D0-806F-D7D6777480BE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r-TR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KAYNAŞTIRMA UYGULAMALARI</a:t>
            </a:r>
            <a:endParaRPr lang="tr-TR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3400" y="5301208"/>
            <a:ext cx="7854696" cy="985312"/>
          </a:xfrm>
        </p:spPr>
        <p:txBody>
          <a:bodyPr/>
          <a:lstStyle/>
          <a:p>
            <a:pPr algn="ctr"/>
            <a:r>
              <a:rPr lang="tr-TR" sz="1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ndara" pitchFamily="34" charset="0"/>
              </a:rPr>
              <a:t>Manisa Rehberlik ve Araştırma Merkezi</a:t>
            </a:r>
            <a:endParaRPr lang="tr-TR" sz="1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5064"/>
            <a:ext cx="457200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64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KAYNAŞTIRMA NASIL UYGULANIYOR?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tr-TR" b="1" dirty="0" smtClean="0"/>
              <a:t>Tam Zamanlı Kaynaştırma </a:t>
            </a:r>
          </a:p>
          <a:p>
            <a:pPr marL="880110" lvl="1" indent="-514350" algn="just">
              <a:buFont typeface="Wingdings" pitchFamily="2" charset="2"/>
              <a:buChar char="ü"/>
            </a:pPr>
            <a:r>
              <a:rPr lang="tr-TR" dirty="0" smtClean="0"/>
              <a:t>Özel eğitime ihtiyacı olan öğrencinin tam gün normal sınıfta eğitim alması. </a:t>
            </a:r>
          </a:p>
          <a:p>
            <a:pPr marL="880110" lvl="1" indent="-514350" algn="just">
              <a:buFont typeface="Wingdings" pitchFamily="2" charset="2"/>
              <a:buChar char="ü"/>
            </a:pPr>
            <a:r>
              <a:rPr lang="tr-TR" dirty="0" smtClean="0"/>
              <a:t>Okulöncesinde; </a:t>
            </a:r>
            <a:r>
              <a:rPr lang="tr-TR" u="sng" dirty="0" smtClean="0"/>
              <a:t>iki kaynaştırma öğrencisi varsa</a:t>
            </a:r>
            <a:r>
              <a:rPr lang="tr-TR" dirty="0" smtClean="0"/>
              <a:t> sınıf mevcudu en fazla </a:t>
            </a:r>
            <a:r>
              <a:rPr lang="tr-TR" b="1" dirty="0" smtClean="0"/>
              <a:t>10</a:t>
            </a:r>
            <a:r>
              <a:rPr lang="tr-TR" dirty="0" smtClean="0"/>
              <a:t>, </a:t>
            </a:r>
            <a:r>
              <a:rPr lang="tr-TR" u="sng" dirty="0" smtClean="0"/>
              <a:t>bir kaynaştırma öğrencisi varsa</a:t>
            </a:r>
            <a:r>
              <a:rPr lang="tr-TR" dirty="0" smtClean="0"/>
              <a:t> en fazla </a:t>
            </a:r>
            <a:r>
              <a:rPr lang="tr-TR" b="1" dirty="0" smtClean="0"/>
              <a:t>20</a:t>
            </a:r>
            <a:r>
              <a:rPr lang="tr-TR" dirty="0" smtClean="0"/>
              <a:t> öğrenci</a:t>
            </a:r>
          </a:p>
          <a:p>
            <a:pPr marL="880110" lvl="1" indent="-514350" algn="just">
              <a:buFont typeface="Wingdings" pitchFamily="2" charset="2"/>
              <a:buChar char="ü"/>
            </a:pPr>
            <a:r>
              <a:rPr lang="tr-TR" dirty="0" smtClean="0"/>
              <a:t>İlköğretimde; </a:t>
            </a:r>
            <a:r>
              <a:rPr lang="tr-TR" u="sng" dirty="0" smtClean="0"/>
              <a:t>iki kaynaştırma öğrencisi varsa</a:t>
            </a:r>
            <a:r>
              <a:rPr lang="tr-TR" dirty="0" smtClean="0"/>
              <a:t> sınıf mevcudu en fazla </a:t>
            </a:r>
            <a:r>
              <a:rPr lang="tr-TR" b="1" dirty="0" smtClean="0"/>
              <a:t>25</a:t>
            </a:r>
            <a:r>
              <a:rPr lang="tr-TR" dirty="0" smtClean="0"/>
              <a:t>, </a:t>
            </a:r>
            <a:r>
              <a:rPr lang="tr-TR" u="sng" dirty="0" smtClean="0"/>
              <a:t>bir kaynaştırma öğrencisi varsa</a:t>
            </a:r>
            <a:r>
              <a:rPr lang="tr-TR" dirty="0" smtClean="0"/>
              <a:t> en fazla </a:t>
            </a:r>
            <a:r>
              <a:rPr lang="tr-TR" b="1" dirty="0" smtClean="0"/>
              <a:t>35</a:t>
            </a:r>
            <a:r>
              <a:rPr lang="tr-TR" dirty="0" smtClean="0"/>
              <a:t> öğrenci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b="1" dirty="0" smtClean="0"/>
              <a:t>Yarı Zamanlı Kaynaştırma</a:t>
            </a:r>
          </a:p>
          <a:p>
            <a:pPr marL="880110" lvl="1" indent="-514350" algn="just">
              <a:buFont typeface="Wingdings" pitchFamily="2" charset="2"/>
              <a:buChar char="ü"/>
            </a:pPr>
            <a:r>
              <a:rPr lang="tr-TR" dirty="0" smtClean="0"/>
              <a:t>Özel eğitim sınıfına kaydı olan öğrencinin başarılı olabileceği derslerde ve sosyal etkinliklerde normal sınıfta </a:t>
            </a:r>
            <a:r>
              <a:rPr lang="tr-TR" dirty="0" smtClean="0">
                <a:solidFill>
                  <a:schemeClr val="bg1"/>
                </a:solidFill>
              </a:rPr>
              <a:t>akranlarıyla eğitim </a:t>
            </a:r>
            <a:r>
              <a:rPr lang="tr-TR" dirty="0" smtClean="0"/>
              <a:t>alması</a:t>
            </a:r>
          </a:p>
          <a:p>
            <a:pPr marL="880110" lvl="1" indent="-514350" algn="just">
              <a:buFont typeface="Wingdings" pitchFamily="2" charset="2"/>
              <a:buChar char="ü"/>
            </a:pPr>
            <a:r>
              <a:rPr lang="tr-TR" dirty="0" smtClean="0"/>
              <a:t>Özel eğitim sınıflarının mevcu</a:t>
            </a:r>
            <a:r>
              <a:rPr lang="tr-TR" dirty="0" smtClean="0">
                <a:solidFill>
                  <a:schemeClr val="bg1"/>
                </a:solidFill>
              </a:rPr>
              <a:t>du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bg1"/>
                </a:solidFill>
              </a:rPr>
              <a:t>okulöncesi ve ilköğretimde </a:t>
            </a:r>
            <a:r>
              <a:rPr lang="tr-TR" dirty="0" smtClean="0"/>
              <a:t>en fazla 10 öğrenciden oluşur.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b="1" dirty="0" smtClean="0"/>
              <a:t>Tersine Kaynaştırma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ZİHİNSEL ENGELLİ BİR ÖĞRENCİM VAR!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15816" y="1935480"/>
            <a:ext cx="5770984" cy="4389120"/>
          </a:xfrm>
        </p:spPr>
        <p:txBody>
          <a:bodyPr>
            <a:normAutofit fontScale="85000" lnSpcReduction="20000"/>
          </a:bodyPr>
          <a:lstStyle/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Öğrencinizi sınıfın ön tarafına oturtun.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Her dersin konusunu, sürecini ve beklentilerinizi açıkça ifade edin.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Her dersin başında önceki konuları tekrar edin.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Dersin içeriğindeki yeni kelimeleri açıklayın.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Sınıf kurallarını gösteren bir pano hazırlayın.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Öğrencinin çalışma gruplarına katılımını destekleyin.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Öğrenciye, başarabileceği görev ve sorumluluklar verin.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Öğrencinin soru sormasına fırsat tanıyın.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291581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ZİHİNSEL ENGELLİ BİR ÖĞRENCİM VAR!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İşlenen konuların pekiştirilmesi amacıyla uygun sorular hazırlayın.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Etkinlikler sırasında başarısızlık yaşandığında öğrencinin tepkilerine dikkat ederek gerekli önlemleri alın.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Araştırma projesi, sınıf içi sunum, grup çalışması gibi farklı teknikler uygulayın.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Sınıf içinde eğitimi etkileyebilecek olumsuz uyaranların olmamasına dikkat edin.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Sınavlarda ek süre verin. </a:t>
            </a:r>
          </a:p>
          <a:p>
            <a:pPr algn="just">
              <a:buSzPct val="111000"/>
              <a:buFont typeface="Wingdings 2" pitchFamily="18" charset="2"/>
              <a:buChar char=""/>
            </a:pPr>
            <a:r>
              <a:rPr lang="tr-TR" dirty="0" smtClean="0"/>
              <a:t>Yazılı anlatımda güçlük çekiyorsa sözlü sınavları, kısa yanıtlı, çoktan seçmeli vb. sınavları tercih edin.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ZİHİNSEL ENGELLİ BİR ÖĞRENCİM VAR!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Sınavını gerekirse bireysel olarak yapın. </a:t>
            </a:r>
          </a:p>
          <a:p>
            <a:r>
              <a:rPr lang="tr-TR" dirty="0" smtClean="0"/>
              <a:t>Sınavdan önce soruları anlayıp anlamadığını kontrol edin. </a:t>
            </a:r>
          </a:p>
          <a:p>
            <a:r>
              <a:rPr lang="tr-TR" dirty="0" smtClean="0"/>
              <a:t>Matematik, Fen ve Teknoloji gibi derslerin sınavlarında yapılan işlemlere de puan verin. </a:t>
            </a:r>
          </a:p>
          <a:p>
            <a:r>
              <a:rPr lang="tr-TR" dirty="0" smtClean="0"/>
              <a:t>Ders sırasında konuyu anlayabilmesi için hesap makinesi, bilgisayar gibi aletleri kullanmasına izin verin. </a:t>
            </a:r>
          </a:p>
          <a:p>
            <a:r>
              <a:rPr lang="tr-TR" dirty="0" smtClean="0"/>
              <a:t>Sınav sonrasında zaman kaybetmeden geribildirimde bulunmaya çalışın. </a:t>
            </a:r>
          </a:p>
          <a:p>
            <a:r>
              <a:rPr lang="tr-TR" dirty="0" smtClean="0"/>
              <a:t>Öğrenciyle konuşurken, daha çok olumlu ifadeler kullanın. </a:t>
            </a:r>
          </a:p>
          <a:p>
            <a:r>
              <a:rPr lang="tr-TR" dirty="0" smtClean="0"/>
              <a:t>Aile ve uzmanlarla işbirliğine gidin.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ZİHİNSEL ENGELLİ BİR ÖĞRENCİM VAR!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Öğrencinizi kendi içinde gösterdiği gelişmelere göre değerlendirin. </a:t>
            </a:r>
          </a:p>
          <a:p>
            <a:r>
              <a:rPr lang="tr-TR" dirty="0" smtClean="0"/>
              <a:t>Başarılarını anında ödüllendirin. </a:t>
            </a:r>
          </a:p>
          <a:p>
            <a:r>
              <a:rPr lang="tr-TR" dirty="0" smtClean="0"/>
              <a:t>Öğrencinizin sınıf arkadaşlarıyla uyum sağlamasına yönelik etkinlikler düzenleyin. </a:t>
            </a:r>
          </a:p>
          <a:p>
            <a:r>
              <a:rPr lang="tr-TR" dirty="0" smtClean="0"/>
              <a:t>Öğrencinizin okula uyumunda yaşadığı güçlüklerle başa çıkabilmesi için okul rehber öğretmeni ve aileyle işbirliğine girin.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ÖZEL ÖĞRENME GÜÇLÜĞÜ OLAN BİR ÖĞRENCİM VAR!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Öğrencinin güçlük çektiği alanlara yönelik eğitim programı düzenleyin (BEP). </a:t>
            </a:r>
          </a:p>
          <a:p>
            <a:pPr algn="just"/>
            <a:r>
              <a:rPr lang="tr-TR" dirty="0" smtClean="0"/>
              <a:t>Sınıf ortamında yeterli olduğu alanlarda kendini ifade etmesine imkan tanıyın. </a:t>
            </a:r>
          </a:p>
          <a:p>
            <a:pPr algn="just"/>
            <a:r>
              <a:rPr lang="tr-TR" dirty="0" smtClean="0"/>
              <a:t>Hedef davranışa yönelik düzenlemeleri planlayın. </a:t>
            </a:r>
          </a:p>
          <a:p>
            <a:pPr algn="just"/>
            <a:r>
              <a:rPr lang="tr-TR" dirty="0" smtClean="0"/>
              <a:t>Öğrencinin bağımsız çalışma süresini artırmaya çalışın. </a:t>
            </a:r>
          </a:p>
          <a:p>
            <a:pPr algn="just"/>
            <a:r>
              <a:rPr lang="tr-TR" dirty="0" smtClean="0"/>
              <a:t>Zaman ve yön kavramı sorunu olan öğrenciler için sınıfta hatırlatıcılar bulundurun. </a:t>
            </a:r>
          </a:p>
          <a:p>
            <a:pPr algn="just"/>
            <a:r>
              <a:rPr lang="tr-TR" dirty="0" smtClean="0"/>
              <a:t>Öğrencinizi ön sıralara oturtun. 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Öğrenciye her dersin konusunu, sürecini, beklentilerinizi ifade edin. </a:t>
            </a:r>
          </a:p>
          <a:p>
            <a:pPr algn="just"/>
            <a:r>
              <a:rPr lang="tr-TR" dirty="0" smtClean="0"/>
              <a:t>Yapılacak çalışma planı hakkında çocuğa bilgi verin. </a:t>
            </a:r>
          </a:p>
          <a:p>
            <a:pPr algn="just"/>
            <a:r>
              <a:rPr lang="tr-TR" dirty="0" smtClean="0"/>
              <a:t>Her dersin başında kısa bir tekrar yapın. </a:t>
            </a:r>
          </a:p>
          <a:p>
            <a:pPr algn="just"/>
            <a:r>
              <a:rPr lang="tr-TR" dirty="0" smtClean="0"/>
              <a:t>Sınıf kurallarını belirleyin. </a:t>
            </a:r>
          </a:p>
          <a:p>
            <a:pPr algn="just"/>
            <a:r>
              <a:rPr lang="tr-TR" dirty="0" smtClean="0"/>
              <a:t>Öğrencinin çalışma gruplarına katılımını destekleyin. </a:t>
            </a:r>
          </a:p>
          <a:p>
            <a:pPr algn="just"/>
            <a:r>
              <a:rPr lang="tr-TR" dirty="0" smtClean="0"/>
              <a:t>Başarabileceği görev ve sorumlulukla verin. </a:t>
            </a:r>
          </a:p>
          <a:p>
            <a:pPr algn="just"/>
            <a:r>
              <a:rPr lang="tr-TR" dirty="0" smtClean="0"/>
              <a:t>Öğrencinin soru sormasına imkan tanıyın. </a:t>
            </a:r>
          </a:p>
          <a:p>
            <a:pPr algn="just"/>
            <a:r>
              <a:rPr lang="tr-TR" dirty="0" smtClean="0"/>
              <a:t>Konu içeriğine uygun sorular hazırlayın. </a:t>
            </a:r>
          </a:p>
          <a:p>
            <a:pPr algn="just"/>
            <a:r>
              <a:rPr lang="tr-TR" dirty="0" smtClean="0"/>
              <a:t>Okuma- yazma sorunu olanlar için destek sağlayın. 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ÖZEL ÖĞRENME GÜÇLÜĞÜ OLAN BİR ÖĞRENCİM VAR!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 smtClean="0"/>
              <a:t>Yazılı anlatımda güçlük çekiyorsa sözlü sınavları, kısa yanıtlı, çoktan seçmeli vb. sınavları tercih edin. </a:t>
            </a:r>
          </a:p>
          <a:p>
            <a:r>
              <a:rPr lang="tr-TR" dirty="0" smtClean="0"/>
              <a:t>Sınavı gerekirse bireysel olarak yapın. </a:t>
            </a:r>
          </a:p>
          <a:p>
            <a:pPr algn="just"/>
            <a:r>
              <a:rPr lang="tr-TR" dirty="0" smtClean="0"/>
              <a:t>Ders sırasında teknolojik aletleri kullanmasına izin verin. </a:t>
            </a:r>
          </a:p>
          <a:p>
            <a:pPr algn="just"/>
            <a:r>
              <a:rPr lang="tr-TR" dirty="0" smtClean="0"/>
              <a:t>Öğrenci ile konuşurken olumlu ifadeler kullanın. </a:t>
            </a:r>
          </a:p>
          <a:p>
            <a:pPr algn="just"/>
            <a:r>
              <a:rPr lang="tr-TR" dirty="0" smtClean="0"/>
              <a:t>Aile ve uzmanlarla işbirliğine gidin. </a:t>
            </a:r>
          </a:p>
          <a:p>
            <a:pPr algn="just"/>
            <a:r>
              <a:rPr lang="tr-TR" dirty="0" smtClean="0"/>
              <a:t>Aileden, öğrencinin çalışma davranışlarını kazandırmaya yönelik çalışmaları desteklemesini isteyin. </a:t>
            </a:r>
          </a:p>
          <a:p>
            <a:pPr algn="just"/>
            <a:r>
              <a:rPr lang="tr-TR" dirty="0" smtClean="0"/>
              <a:t>Öğrencinizi kendi içinde gösterdiği gelişme ile değerlendirin. 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ÖZEL ÖĞRENME GÜÇLÜĞÜ OLAN BİR ÖĞRENCİM VAR!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329642" cy="4389120"/>
          </a:xfrm>
        </p:spPr>
        <p:txBody>
          <a:bodyPr/>
          <a:lstStyle/>
          <a:p>
            <a:pPr algn="just"/>
            <a:r>
              <a:rPr lang="tr-TR" dirty="0" smtClean="0"/>
              <a:t>Başarıları anında ödüllendirin. </a:t>
            </a:r>
          </a:p>
          <a:p>
            <a:pPr algn="just"/>
            <a:r>
              <a:rPr lang="tr-TR" dirty="0" smtClean="0"/>
              <a:t>Sosyal etkileşimini artırmaya yönelik etkinler planlayın. </a:t>
            </a:r>
          </a:p>
          <a:p>
            <a:pPr algn="just"/>
            <a:r>
              <a:rPr lang="tr-TR" dirty="0" smtClean="0"/>
              <a:t>Okulda yaşadığı uyum sorunlarıyla başa çıkabilmesi için okul rehber öğretmeninden ve aileden destek alın. 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ÖZEL ÖĞRENME GÜÇLÜĞÜ OLAN BİR ÖĞRENCİM VAR!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131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DEHB OLAN BİR ÖĞRENCİM VAR!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87824" y="1935480"/>
            <a:ext cx="6156176" cy="4733880"/>
          </a:xfrm>
        </p:spPr>
        <p:txBody>
          <a:bodyPr>
            <a:normAutofit fontScale="92500" lnSpcReduction="20000"/>
          </a:bodyPr>
          <a:lstStyle/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Öğrencinizi duvar tarafında olacak şekilde ön sıraya oturtun.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Öğrencinin yakınında oturanların uygun model olabilecek kişiler olmasına dikkat edin.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Sık tekrarlar yapın.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El yazısını geliştirici çalışmalar yapın.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Öğrencinin, tuttuğu notları kontrol etmesine izin verin.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Ödevlerini hazırlarken bilgisayar ve internet kullanmasına izin verin.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Öğrencinin sınıf içinde belli zamanlarda hareket etmesini sağlayacak görevler verin.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ZİHİNSEL YETERSİZLİĞİ OLAN BİREYLER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Akademik kavramları geç ve güç öğrenirler.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Dikkat süreleri kısa ve dağınıktır.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İlgileri kısa sürelidir.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Yakın şeylere ilgi duyarlar.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Somut şeyleri daha kolay ve iyi kavrarlar.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Zaman kavramı çok geç ve güç gelişir.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Genelleme yapamazlar.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Kazandıkları bilgileri transfer etmekte zorlanırlar.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Parçadan bütüne doğru öğrenirler.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 smtClean="0"/>
              <a:t>Dikkati dağıtacak materyalleri ortadan kaldırın. </a:t>
            </a:r>
          </a:p>
          <a:p>
            <a:pPr algn="just"/>
            <a:r>
              <a:rPr lang="tr-TR" dirty="0" smtClean="0"/>
              <a:t>Sınıf içinde bireysel, grup çalışması ve bireysel ödüllendirmeler için köşeler oluşturun. </a:t>
            </a:r>
          </a:p>
          <a:p>
            <a:pPr algn="just"/>
            <a:r>
              <a:rPr lang="tr-TR" dirty="0" smtClean="0"/>
              <a:t>Testte başarısız ya da yazma problemi olan örencileri sözlü sınavı ile değerlendirin. </a:t>
            </a:r>
          </a:p>
          <a:p>
            <a:pPr algn="just"/>
            <a:r>
              <a:rPr lang="tr-TR" dirty="0" smtClean="0"/>
              <a:t>Metni okuma ile ilgili stratejiler geliştirin. </a:t>
            </a:r>
          </a:p>
          <a:p>
            <a:pPr algn="just"/>
            <a:r>
              <a:rPr lang="tr-TR" dirty="0" smtClean="0"/>
              <a:t>Sınıf kurallarını belirleyin. </a:t>
            </a:r>
          </a:p>
          <a:p>
            <a:pPr algn="just"/>
            <a:r>
              <a:rPr lang="tr-TR" dirty="0" smtClean="0"/>
              <a:t>Dürtüselliği önlemek için 3D’yi kullanmasını sağlayın; Dur, Düşün, Davran! </a:t>
            </a:r>
          </a:p>
          <a:p>
            <a:pPr algn="just"/>
            <a:r>
              <a:rPr lang="tr-TR" dirty="0" smtClean="0"/>
              <a:t>Günlük ve haftalık davranış bildirim kartları hazırlayın. </a:t>
            </a:r>
          </a:p>
          <a:p>
            <a:pPr algn="just"/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DEHB OLAN BİR ÖĞRENCİM VAR!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Sınava hazırlanma becerilerini öğretin. </a:t>
            </a:r>
          </a:p>
          <a:p>
            <a:pPr algn="just"/>
            <a:r>
              <a:rPr lang="tr-TR" dirty="0" smtClean="0"/>
              <a:t>Ders sırasında öğrencinin dikkatini çekecek sözel uyaranlar ya da fiziksel aktiviteler planlayın. </a:t>
            </a:r>
          </a:p>
          <a:p>
            <a:pPr algn="just"/>
            <a:r>
              <a:rPr lang="tr-TR" dirty="0" smtClean="0"/>
              <a:t>Verdiğiniz yönergenin öğrenci tarafından anlaşılıp anlaşılmadığını kontrol edin. </a:t>
            </a:r>
          </a:p>
          <a:p>
            <a:pPr algn="just"/>
            <a:r>
              <a:rPr lang="tr-TR" dirty="0" smtClean="0"/>
              <a:t>Dağınıklığını önlemek için bölümlere ayrılmış tek ödev defteri kullanmasını sağlayın. </a:t>
            </a:r>
          </a:p>
          <a:p>
            <a:pPr algn="just"/>
            <a:r>
              <a:rPr lang="tr-TR" dirty="0" smtClean="0"/>
              <a:t>Ödevleri küçük parçalara ayırıp tamamlanan bölümleri ödüllendirin. </a:t>
            </a:r>
          </a:p>
          <a:p>
            <a:pPr algn="just"/>
            <a:r>
              <a:rPr lang="tr-TR" dirty="0" smtClean="0"/>
              <a:t>Yardımınıza ihtiyacı olduğunu belirten bir işaret belirleyin. </a:t>
            </a:r>
          </a:p>
          <a:p>
            <a:pPr algn="just"/>
            <a:r>
              <a:rPr lang="tr-TR" dirty="0" smtClean="0"/>
              <a:t>Ödevlerini yapıp yapmadığını her gün kontrol edin. 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DEHB OLAN BİR ÖĞRENCİM VAR!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/>
              <a:t>Akranlarının kabulünü sağlamak için özel sorumluluklar verin. </a:t>
            </a:r>
          </a:p>
          <a:p>
            <a:pPr algn="just"/>
            <a:r>
              <a:rPr lang="tr-TR" dirty="0" smtClean="0"/>
              <a:t>Teneffüslerde öğrencinin  birlikte oynayıp dolaşabileceği gönüllü arkadaşlar görevlendirin. </a:t>
            </a:r>
          </a:p>
          <a:p>
            <a:pPr algn="just"/>
            <a:r>
              <a:rPr lang="tr-TR" dirty="0" smtClean="0"/>
              <a:t>Sınıf içi etkinlikleri öğrencinin başarabileceği şekilde düzenleyin. </a:t>
            </a:r>
          </a:p>
          <a:p>
            <a:pPr algn="just"/>
            <a:r>
              <a:rPr lang="tr-TR" dirty="0" smtClean="0"/>
              <a:t>Öğrencinin grup içi katılımını destekleyin. </a:t>
            </a:r>
          </a:p>
          <a:p>
            <a:pPr algn="just"/>
            <a:r>
              <a:rPr lang="tr-TR" dirty="0" smtClean="0"/>
              <a:t>Ne istemediğinizi değil, ne </a:t>
            </a:r>
            <a:r>
              <a:rPr lang="tr-TR" b="1" u="sng" dirty="0" smtClean="0"/>
              <a:t>istediğinizi</a:t>
            </a:r>
            <a:r>
              <a:rPr lang="tr-TR" dirty="0" smtClean="0"/>
              <a:t> ifade edin. </a:t>
            </a:r>
          </a:p>
          <a:p>
            <a:pPr algn="just"/>
            <a:r>
              <a:rPr lang="tr-TR" dirty="0" smtClean="0"/>
              <a:t>Tüm sınıfa gevşeme egzersizleri yaptırın. </a:t>
            </a:r>
          </a:p>
          <a:p>
            <a:pPr algn="just"/>
            <a:r>
              <a:rPr lang="tr-TR" dirty="0" smtClean="0"/>
              <a:t>Kendi içinde gösterdiği gelişmeye göre değerlendirin. </a:t>
            </a:r>
          </a:p>
          <a:p>
            <a:pPr algn="just"/>
            <a:r>
              <a:rPr lang="tr-TR" dirty="0" smtClean="0"/>
              <a:t>Başarılarını anında ödüllendirin. </a:t>
            </a:r>
          </a:p>
          <a:p>
            <a:pPr algn="just"/>
            <a:r>
              <a:rPr lang="tr-TR" dirty="0" smtClean="0"/>
              <a:t>Yaşadığı uyum sorunları için okul rehber öğretmeni ve aileyle irtibata geçin. 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DEHB OLAN BİR ÖĞRENCİM VAR!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01" y="0"/>
            <a:ext cx="91947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BEP NASIL HAZIRLANIR?</a:t>
            </a:r>
            <a:endParaRPr lang="tr-T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5857915" cy="592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BEP BİRİMİ KİMLERDEN OLUŞUR?</a:t>
            </a:r>
            <a:endParaRPr lang="tr-TR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3"/>
            <a:ext cx="8513867" cy="514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BEP FORMLARI</a:t>
            </a:r>
            <a:endParaRPr lang="tr-T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7"/>
            <a:ext cx="414340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40005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BEP FORMLARI</a:t>
            </a:r>
            <a:endParaRPr lang="tr-T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20801" y="-463540"/>
            <a:ext cx="5716675" cy="892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BEP FORMLARI</a:t>
            </a:r>
            <a:endParaRPr lang="tr-T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85928" y="-285786"/>
            <a:ext cx="5643579" cy="86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BEP FORMLARI</a:t>
            </a:r>
            <a:endParaRPr lang="tr-TR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1484" y="-112781"/>
            <a:ext cx="5643578" cy="829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1000"/>
              <a:buFont typeface="Wingdings 2" pitchFamily="18" charset="2"/>
              <a:buChar char=""/>
            </a:pPr>
            <a:r>
              <a:rPr lang="tr-TR" dirty="0" smtClean="0"/>
              <a:t>Çabuk unuturlar. </a:t>
            </a:r>
          </a:p>
          <a:p>
            <a:pPr>
              <a:buSzPct val="111000"/>
              <a:buFont typeface="Wingdings 2" pitchFamily="18" charset="2"/>
              <a:buChar char=""/>
            </a:pPr>
            <a:r>
              <a:rPr lang="tr-TR" dirty="0" smtClean="0"/>
              <a:t>Sözcük dağarcıkları zayıftır. </a:t>
            </a:r>
          </a:p>
          <a:p>
            <a:pPr>
              <a:buSzPct val="111000"/>
              <a:buFont typeface="Wingdings 2" pitchFamily="18" charset="2"/>
              <a:buChar char=""/>
            </a:pPr>
            <a:r>
              <a:rPr lang="tr-TR" dirty="0" smtClean="0"/>
              <a:t>Konuşmaları akıcı değildir. </a:t>
            </a:r>
          </a:p>
          <a:p>
            <a:pPr>
              <a:buSzPct val="111000"/>
              <a:buFont typeface="Wingdings 2" pitchFamily="18" charset="2"/>
              <a:buChar char=""/>
            </a:pPr>
            <a:r>
              <a:rPr lang="tr-TR" dirty="0" smtClean="0"/>
              <a:t>Okuduklarını anlamakta güçlük çekerler. </a:t>
            </a:r>
          </a:p>
          <a:p>
            <a:pPr>
              <a:buSzPct val="111000"/>
              <a:buFont typeface="Wingdings 2" pitchFamily="18" charset="2"/>
              <a:buChar char=""/>
            </a:pPr>
            <a:r>
              <a:rPr lang="tr-TR" dirty="0" smtClean="0"/>
              <a:t>Duygu ve düşüncelerini ifade edemezler. </a:t>
            </a:r>
          </a:p>
          <a:p>
            <a:pPr>
              <a:buSzPct val="111000"/>
              <a:buFont typeface="Wingdings 2" pitchFamily="18" charset="2"/>
              <a:buChar char=""/>
            </a:pPr>
            <a:r>
              <a:rPr lang="tr-TR" dirty="0" smtClean="0"/>
              <a:t>Kendilerine güvenleri azdır. </a:t>
            </a:r>
          </a:p>
          <a:p>
            <a:pPr>
              <a:buSzPct val="111000"/>
              <a:buFont typeface="Wingdings 2" pitchFamily="18" charset="2"/>
              <a:buChar char=""/>
            </a:pPr>
            <a:r>
              <a:rPr lang="tr-TR" dirty="0" smtClean="0"/>
              <a:t>Bağımsız hareket etmekten çekinirler. </a:t>
            </a:r>
          </a:p>
          <a:p>
            <a:pPr>
              <a:buSzPct val="111000"/>
              <a:buFont typeface="Wingdings 2" pitchFamily="18" charset="2"/>
              <a:buChar char=""/>
            </a:pPr>
            <a:r>
              <a:rPr lang="tr-TR" dirty="0" smtClean="0"/>
              <a:t>Yeni durumlara uyum sağlamada güçlük çekerler. </a:t>
            </a:r>
          </a:p>
          <a:p>
            <a:pPr>
              <a:buSzPct val="111000"/>
              <a:buFont typeface="Wingdings 2" pitchFamily="18" charset="2"/>
              <a:buChar char=""/>
            </a:pPr>
            <a:r>
              <a:rPr lang="tr-TR" dirty="0" smtClean="0"/>
              <a:t>Bir işi sonuna kadar sürdüremezler. 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/>
              <a:t>ZİHİNSEL YETERSİZLİĞİ OLAN BİREYLER</a:t>
            </a:r>
            <a:endParaRPr lang="tr-T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BEP FORMLARI</a:t>
            </a:r>
            <a:endParaRPr lang="tr-TR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57355" y="-428650"/>
            <a:ext cx="5429287" cy="87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BEP FORMLARI</a:t>
            </a:r>
            <a:endParaRPr lang="tr-TR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02476" y="-330895"/>
            <a:ext cx="5481925" cy="85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BEP FORMLARI</a:t>
            </a:r>
            <a:endParaRPr lang="tr-TR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85420" y="-156399"/>
            <a:ext cx="5373158" cy="857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BEP FORMLARI</a:t>
            </a:r>
            <a:endParaRPr lang="tr-TR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31621" y="-431379"/>
            <a:ext cx="5495041" cy="892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Geç ve güç dostluk kurarlar.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Sorumluluk almaktan kaçınırlar.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Kendi kendilerine bir işe başlama arzusu duymazlar.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Kendilerinden küçüklerle oynamayı tercih ederler.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Sosyal faaliyetlere karşı ilgileri azdır.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Sosyal ilişkilerde bencildirler.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Kendilerini grupta kabul ettirecek becerileri azdır.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Grupta daima başkalarına tabi olmaya meyillidirler.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Oyun ve toplum kurallarına uymakta güçlük çekerler. 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/>
              <a:t>ZİHİNSEL YETERSİZLİĞİ OLAN BİREYLER</a:t>
            </a:r>
            <a:endParaRPr lang="tr-T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 smtClean="0"/>
              <a:t>ÖZEL ÖĞRENME GÜÇLÜĞÜ OLAN BİREYLER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77480" y="1935480"/>
            <a:ext cx="6059016" cy="4389120"/>
          </a:xfrm>
        </p:spPr>
        <p:txBody>
          <a:bodyPr>
            <a:normAutofit fontScale="85000" lnSpcReduction="20000"/>
          </a:bodyPr>
          <a:lstStyle/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Okuma hızı ve niteliği açısından yaşıtlarından geridirler.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Harf-ses uyumu gelişmemiştir.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Kelimeleri hecelerken zorlanırlar.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Okuduklarını anlamakta zorlanırlar.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Okurken veya yazarken bazı harfleri, heceleri atlarlar ya da harf/hece eklerler. (b-d, d-t, m-n, g-y, f-v, b-p, g-k, c-ç, 2-5, 6-9, 12-21)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Yazarken bazı harf ve sayıları karıştırırlar.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Yazarken kelimeler arasında hiç boşluk bırakmaz ya da bir kelimeyi iki üç parçaya ayırarak yazarlar. (</a:t>
            </a:r>
            <a:r>
              <a:rPr lang="tr-TR" dirty="0" err="1" smtClean="0"/>
              <a:t>ka</a:t>
            </a:r>
            <a:r>
              <a:rPr lang="tr-TR" dirty="0" smtClean="0"/>
              <a:t>    </a:t>
            </a:r>
            <a:r>
              <a:rPr lang="tr-TR" dirty="0" err="1" smtClean="0"/>
              <a:t>lem</a:t>
            </a:r>
            <a:r>
              <a:rPr lang="tr-TR" dirty="0" smtClean="0"/>
              <a:t> gibi)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Tahtadaki yazıyı defterlerine çekerken zorlanırlar.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32856"/>
            <a:ext cx="31318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Yazıları okunaksız ve çirkindir.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Kalemi uygun biçimde kavramakta zorluk çekerler.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İmla ve noktalama hataları yaparlar.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Dört işlemi yaparken yavaştırlar.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Problemi çözüme götürecek işleme karar veremezler.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Çarpım tablosunu öğrenmekte zorlanırlar.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Ev ödevlerini almaz ya da eksik alırlar.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Çantaları, eşyaları , giysileri dağınıktır.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Defter ve kitaplarını kötü kullanırlar. 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 smtClean="0"/>
              <a:t>ÖZEL ÖĞRENME GÜÇLÜĞÜ OLAN BİREYLER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389120"/>
          </a:xfrm>
        </p:spPr>
        <p:txBody>
          <a:bodyPr>
            <a:normAutofit lnSpcReduction="10000"/>
          </a:bodyPr>
          <a:lstStyle/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Defter, kalem gibi çeşitli eşyalarını kaybederler.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Yazarken sayfayı düzenli kullanamazlar.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Zamanı ayarlamakta güçlük çekerler.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Yönlerini bulmakta zorlanırlar.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Saati öğrenmekte zorlanırlar.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Gün, ay, yıl, mevsimler ve alfabenin sırasını karıştırırlar.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Bir öyküyü anlatmaları istendiğinde öykünün başını sonunu hatırlamazlar. </a:t>
            </a:r>
          </a:p>
          <a:p>
            <a:pPr algn="just">
              <a:buSzPct val="111000"/>
              <a:buFont typeface="Wingdings 2" pitchFamily="18" charset="2"/>
              <a:buChar char="E"/>
            </a:pPr>
            <a:r>
              <a:rPr lang="tr-TR" dirty="0" smtClean="0"/>
              <a:t>Belirli bir sıra içinde yapılması gereken işlerin sırasını karıştırabilirler. 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 smtClean="0"/>
              <a:t>ÖZEL ÖĞRENME GÜÇLÜĞÜ OLAN BİREYLER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Konuşurken düzgün cümle kuramazlar.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Bazı harflerin seslerini doğru telaffuz edemezler. (r, ş, j gibi harfleri söyleyemez ya da yanlış söylerler.)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Soyut kavramları anlamakta güçlük çekerler.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Kaba motor becerilerinde akranlarına göre zayıftırlar.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Sakardırlar. </a:t>
            </a:r>
          </a:p>
          <a:p>
            <a:pPr>
              <a:buSzPct val="111000"/>
              <a:buFont typeface="Wingdings 2" pitchFamily="18" charset="2"/>
              <a:buChar char="E"/>
            </a:pPr>
            <a:r>
              <a:rPr lang="tr-TR" dirty="0" smtClean="0"/>
              <a:t>İnce motor becerilerinde zorluk çekerler. </a:t>
            </a: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 smtClean="0"/>
              <a:t>ÖZEL ÖĞRENME GÜÇLÜĞÜ OLAN BİREYLER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85192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KAYNAŞTIRMA EĞİTİMİ NEDİR?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75856" y="1935480"/>
            <a:ext cx="5410944" cy="4389120"/>
          </a:xfrm>
        </p:spPr>
        <p:txBody>
          <a:bodyPr>
            <a:normAutofit fontScale="92500" lnSpcReduction="10000"/>
          </a:bodyPr>
          <a:lstStyle/>
          <a:p>
            <a:pPr algn="just">
              <a:buSzPct val="110000"/>
              <a:buFont typeface="Wingdings 2" pitchFamily="18" charset="2"/>
              <a:buChar char=""/>
            </a:pPr>
            <a:r>
              <a:rPr lang="tr-TR" dirty="0" smtClean="0"/>
              <a:t>Özel eğitime ihtiyacı olan öğrencilerin normal akranlarıyla bir arada eğitim alması. </a:t>
            </a:r>
          </a:p>
          <a:p>
            <a:pPr algn="just">
              <a:buSzPct val="110000"/>
              <a:buFont typeface="Wingdings 2" pitchFamily="18" charset="2"/>
              <a:buChar char=""/>
            </a:pPr>
            <a:r>
              <a:rPr lang="tr-TR" dirty="0" smtClean="0"/>
              <a:t>Normal eğitim programlarına uyum sağlayabilecek yetersizliği olan öğrenci. </a:t>
            </a:r>
          </a:p>
          <a:p>
            <a:pPr algn="just">
              <a:buSzPct val="110000"/>
              <a:buFont typeface="Wingdings 2" pitchFamily="18" charset="2"/>
              <a:buChar char=""/>
            </a:pPr>
            <a:r>
              <a:rPr lang="tr-TR" dirty="0" smtClean="0"/>
              <a:t>Destek eğitim hizmetleri. </a:t>
            </a:r>
          </a:p>
          <a:p>
            <a:pPr algn="just">
              <a:buSzPct val="110000"/>
              <a:buFont typeface="Wingdings 2" pitchFamily="18" charset="2"/>
              <a:buChar char=""/>
            </a:pPr>
            <a:r>
              <a:rPr lang="tr-TR" dirty="0" smtClean="0"/>
              <a:t>Engelli öğrenciye düzenlenmiş olan eğitim programı. </a:t>
            </a:r>
          </a:p>
          <a:p>
            <a:pPr algn="just">
              <a:buSzPct val="110000"/>
              <a:buFont typeface="Wingdings 2" pitchFamily="18" charset="2"/>
              <a:buChar char=""/>
            </a:pPr>
            <a:r>
              <a:rPr lang="tr-TR" dirty="0" smtClean="0"/>
              <a:t>Sosyal ve eğitimsel açıdan birliktelik. </a:t>
            </a:r>
          </a:p>
          <a:p>
            <a:pPr algn="just">
              <a:buSzPct val="110000"/>
              <a:buFont typeface="Wingdings 2" pitchFamily="18" charset="2"/>
              <a:buChar char=""/>
            </a:pPr>
            <a:r>
              <a:rPr lang="tr-TR" dirty="0" smtClean="0"/>
              <a:t>Normalleşme çabası.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1551</TotalTime>
  <Words>1372</Words>
  <Application>Microsoft Office PowerPoint</Application>
  <PresentationFormat>Ekran Gösterisi (4:3)</PresentationFormat>
  <Paragraphs>185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Calibri</vt:lpstr>
      <vt:lpstr>Candara</vt:lpstr>
      <vt:lpstr>Constantia</vt:lpstr>
      <vt:lpstr>Wingdings</vt:lpstr>
      <vt:lpstr>Wingdings 2</vt:lpstr>
      <vt:lpstr>Akış</vt:lpstr>
      <vt:lpstr>KAYNAŞTIRMA UYGULAMALARI</vt:lpstr>
      <vt:lpstr>ZİHİNSEL YETERSİZLİĞİ OLAN BİREYLER</vt:lpstr>
      <vt:lpstr>ZİHİNSEL YETERSİZLİĞİ OLAN BİREYLER</vt:lpstr>
      <vt:lpstr>ZİHİNSEL YETERSİZLİĞİ OLAN BİREYLER</vt:lpstr>
      <vt:lpstr>ÖZEL ÖĞRENME GÜÇLÜĞÜ OLAN BİREYLER</vt:lpstr>
      <vt:lpstr>ÖZEL ÖĞRENME GÜÇLÜĞÜ OLAN BİREYLER</vt:lpstr>
      <vt:lpstr>ÖZEL ÖĞRENME GÜÇLÜĞÜ OLAN BİREYLER</vt:lpstr>
      <vt:lpstr>ÖZEL ÖĞRENME GÜÇLÜĞÜ OLAN BİREYLER</vt:lpstr>
      <vt:lpstr>KAYNAŞTIRMA EĞİTİMİ NEDİR?</vt:lpstr>
      <vt:lpstr>KAYNAŞTIRMA NASIL UYGULANIYOR? </vt:lpstr>
      <vt:lpstr>ZİHİNSEL ENGELLİ BİR ÖĞRENCİM VAR!</vt:lpstr>
      <vt:lpstr>ZİHİNSEL ENGELLİ BİR ÖĞRENCİM VAR!</vt:lpstr>
      <vt:lpstr>ZİHİNSEL ENGELLİ BİR ÖĞRENCİM VAR!</vt:lpstr>
      <vt:lpstr>ZİHİNSEL ENGELLİ BİR ÖĞRENCİM VAR!</vt:lpstr>
      <vt:lpstr>ÖZEL ÖĞRENME GÜÇLÜĞÜ OLAN BİR ÖĞRENCİM VAR!</vt:lpstr>
      <vt:lpstr>ÖZEL ÖĞRENME GÜÇLÜĞÜ OLAN BİR ÖĞRENCİM VAR!</vt:lpstr>
      <vt:lpstr>ÖZEL ÖĞRENME GÜÇLÜĞÜ OLAN BİR ÖĞRENCİM VAR!</vt:lpstr>
      <vt:lpstr>ÖZEL ÖĞRENME GÜÇLÜĞÜ OLAN BİR ÖĞRENCİM VAR!</vt:lpstr>
      <vt:lpstr>DEHB OLAN BİR ÖĞRENCİM VAR!</vt:lpstr>
      <vt:lpstr>DEHB OLAN BİR ÖĞRENCİM VAR!</vt:lpstr>
      <vt:lpstr>DEHB OLAN BİR ÖĞRENCİM VAR!</vt:lpstr>
      <vt:lpstr>DEHB OLAN BİR ÖĞRENCİM VAR!</vt:lpstr>
      <vt:lpstr>PowerPoint Sunusu</vt:lpstr>
      <vt:lpstr>BEP NASIL HAZIRLANIR?</vt:lpstr>
      <vt:lpstr>BEP BİRİMİ KİMLERDEN OLUŞUR?</vt:lpstr>
      <vt:lpstr>BEP FORMLARI</vt:lpstr>
      <vt:lpstr>BEP FORMLARI</vt:lpstr>
      <vt:lpstr>BEP FORMLARI</vt:lpstr>
      <vt:lpstr>BEP FORMLARI</vt:lpstr>
      <vt:lpstr>BEP FORMLARI</vt:lpstr>
      <vt:lpstr>BEP FORMLARI</vt:lpstr>
      <vt:lpstr>BEP FORMLARI</vt:lpstr>
      <vt:lpstr>BEP FORMLARI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KAYNAŞTIRMA UYGULAMALARI</dc:title>
  <dc:creator>Psycho</dc:creator>
  <cp:lastModifiedBy>Fujitsu</cp:lastModifiedBy>
  <cp:revision>108</cp:revision>
  <dcterms:created xsi:type="dcterms:W3CDTF">2011-01-03T08:01:09Z</dcterms:created>
  <dcterms:modified xsi:type="dcterms:W3CDTF">2016-11-15T20:19:52Z</dcterms:modified>
</cp:coreProperties>
</file>